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80" r:id="rId4"/>
    <p:sldId id="262" r:id="rId5"/>
    <p:sldId id="261" r:id="rId6"/>
    <p:sldId id="263" r:id="rId7"/>
    <p:sldId id="272" r:id="rId8"/>
    <p:sldId id="266" r:id="rId9"/>
    <p:sldId id="271" r:id="rId10"/>
    <p:sldId id="270" r:id="rId11"/>
    <p:sldId id="269" r:id="rId12"/>
    <p:sldId id="268" r:id="rId13"/>
    <p:sldId id="267" r:id="rId14"/>
    <p:sldId id="273" r:id="rId15"/>
    <p:sldId id="274" r:id="rId16"/>
    <p:sldId id="275" r:id="rId17"/>
    <p:sldId id="276" r:id="rId18"/>
    <p:sldId id="264" r:id="rId19"/>
    <p:sldId id="265" r:id="rId20"/>
    <p:sldId id="277" r:id="rId21"/>
    <p:sldId id="278"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22"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B006B7-FAC4-4B6D-84B6-B94B46E0CBA8}" type="datetimeFigureOut">
              <a:rPr lang="en-US" smtClean="0"/>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C876B-F69A-4F50-9DE0-BF1CAF43200D}" type="slidenum">
              <a:rPr lang="en-US" smtClean="0"/>
              <a:t>‹#›</a:t>
            </a:fld>
            <a:endParaRPr lang="en-US"/>
          </a:p>
        </p:txBody>
      </p:sp>
    </p:spTree>
    <p:extLst>
      <p:ext uri="{BB962C8B-B14F-4D97-AF65-F5344CB8AC3E}">
        <p14:creationId xmlns:p14="http://schemas.microsoft.com/office/powerpoint/2010/main" val="3369080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B006B7-FAC4-4B6D-84B6-B94B46E0CBA8}" type="datetimeFigureOut">
              <a:rPr lang="en-US" smtClean="0"/>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C876B-F69A-4F50-9DE0-BF1CAF43200D}" type="slidenum">
              <a:rPr lang="en-US" smtClean="0"/>
              <a:t>‹#›</a:t>
            </a:fld>
            <a:endParaRPr lang="en-US"/>
          </a:p>
        </p:txBody>
      </p:sp>
    </p:spTree>
    <p:extLst>
      <p:ext uri="{BB962C8B-B14F-4D97-AF65-F5344CB8AC3E}">
        <p14:creationId xmlns:p14="http://schemas.microsoft.com/office/powerpoint/2010/main" val="1460549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B006B7-FAC4-4B6D-84B6-B94B46E0CBA8}" type="datetimeFigureOut">
              <a:rPr lang="en-US" smtClean="0"/>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C876B-F69A-4F50-9DE0-BF1CAF43200D}" type="slidenum">
              <a:rPr lang="en-US" smtClean="0"/>
              <a:t>‹#›</a:t>
            </a:fld>
            <a:endParaRPr lang="en-US"/>
          </a:p>
        </p:txBody>
      </p:sp>
    </p:spTree>
    <p:extLst>
      <p:ext uri="{BB962C8B-B14F-4D97-AF65-F5344CB8AC3E}">
        <p14:creationId xmlns:p14="http://schemas.microsoft.com/office/powerpoint/2010/main" val="133202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B006B7-FAC4-4B6D-84B6-B94B46E0CBA8}" type="datetimeFigureOut">
              <a:rPr lang="en-US" smtClean="0"/>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C876B-F69A-4F50-9DE0-BF1CAF43200D}" type="slidenum">
              <a:rPr lang="en-US" smtClean="0"/>
              <a:t>‹#›</a:t>
            </a:fld>
            <a:endParaRPr lang="en-US"/>
          </a:p>
        </p:txBody>
      </p:sp>
    </p:spTree>
    <p:extLst>
      <p:ext uri="{BB962C8B-B14F-4D97-AF65-F5344CB8AC3E}">
        <p14:creationId xmlns:p14="http://schemas.microsoft.com/office/powerpoint/2010/main" val="1020277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B006B7-FAC4-4B6D-84B6-B94B46E0CBA8}" type="datetimeFigureOut">
              <a:rPr lang="en-US" smtClean="0"/>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C876B-F69A-4F50-9DE0-BF1CAF43200D}" type="slidenum">
              <a:rPr lang="en-US" smtClean="0"/>
              <a:t>‹#›</a:t>
            </a:fld>
            <a:endParaRPr lang="en-US"/>
          </a:p>
        </p:txBody>
      </p:sp>
    </p:spTree>
    <p:extLst>
      <p:ext uri="{BB962C8B-B14F-4D97-AF65-F5344CB8AC3E}">
        <p14:creationId xmlns:p14="http://schemas.microsoft.com/office/powerpoint/2010/main" val="1541127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B006B7-FAC4-4B6D-84B6-B94B46E0CBA8}" type="datetimeFigureOut">
              <a:rPr lang="en-US" smtClean="0"/>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C876B-F69A-4F50-9DE0-BF1CAF43200D}" type="slidenum">
              <a:rPr lang="en-US" smtClean="0"/>
              <a:t>‹#›</a:t>
            </a:fld>
            <a:endParaRPr lang="en-US"/>
          </a:p>
        </p:txBody>
      </p:sp>
    </p:spTree>
    <p:extLst>
      <p:ext uri="{BB962C8B-B14F-4D97-AF65-F5344CB8AC3E}">
        <p14:creationId xmlns:p14="http://schemas.microsoft.com/office/powerpoint/2010/main" val="393757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B006B7-FAC4-4B6D-84B6-B94B46E0CBA8}" type="datetimeFigureOut">
              <a:rPr lang="en-US" smtClean="0"/>
              <a:t>2/27/2014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BC876B-F69A-4F50-9DE0-BF1CAF43200D}" type="slidenum">
              <a:rPr lang="en-US" smtClean="0"/>
              <a:t>‹#›</a:t>
            </a:fld>
            <a:endParaRPr lang="en-US"/>
          </a:p>
        </p:txBody>
      </p:sp>
    </p:spTree>
    <p:extLst>
      <p:ext uri="{BB962C8B-B14F-4D97-AF65-F5344CB8AC3E}">
        <p14:creationId xmlns:p14="http://schemas.microsoft.com/office/powerpoint/2010/main" val="2830732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B006B7-FAC4-4B6D-84B6-B94B46E0CBA8}" type="datetimeFigureOut">
              <a:rPr lang="en-US" smtClean="0"/>
              <a:t>2/27/2014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BC876B-F69A-4F50-9DE0-BF1CAF43200D}" type="slidenum">
              <a:rPr lang="en-US" smtClean="0"/>
              <a:t>‹#›</a:t>
            </a:fld>
            <a:endParaRPr lang="en-US"/>
          </a:p>
        </p:txBody>
      </p:sp>
    </p:spTree>
    <p:extLst>
      <p:ext uri="{BB962C8B-B14F-4D97-AF65-F5344CB8AC3E}">
        <p14:creationId xmlns:p14="http://schemas.microsoft.com/office/powerpoint/2010/main" val="86872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006B7-FAC4-4B6D-84B6-B94B46E0CBA8}" type="datetimeFigureOut">
              <a:rPr lang="en-US" smtClean="0"/>
              <a:t>2/27/2014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BC876B-F69A-4F50-9DE0-BF1CAF43200D}" type="slidenum">
              <a:rPr lang="en-US" smtClean="0"/>
              <a:t>‹#›</a:t>
            </a:fld>
            <a:endParaRPr lang="en-US"/>
          </a:p>
        </p:txBody>
      </p:sp>
    </p:spTree>
    <p:extLst>
      <p:ext uri="{BB962C8B-B14F-4D97-AF65-F5344CB8AC3E}">
        <p14:creationId xmlns:p14="http://schemas.microsoft.com/office/powerpoint/2010/main" val="1404409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B006B7-FAC4-4B6D-84B6-B94B46E0CBA8}" type="datetimeFigureOut">
              <a:rPr lang="en-US" smtClean="0"/>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C876B-F69A-4F50-9DE0-BF1CAF43200D}" type="slidenum">
              <a:rPr lang="en-US" smtClean="0"/>
              <a:t>‹#›</a:t>
            </a:fld>
            <a:endParaRPr lang="en-US"/>
          </a:p>
        </p:txBody>
      </p:sp>
    </p:spTree>
    <p:extLst>
      <p:ext uri="{BB962C8B-B14F-4D97-AF65-F5344CB8AC3E}">
        <p14:creationId xmlns:p14="http://schemas.microsoft.com/office/powerpoint/2010/main" val="1216239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B006B7-FAC4-4B6D-84B6-B94B46E0CBA8}" type="datetimeFigureOut">
              <a:rPr lang="en-US" smtClean="0"/>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C876B-F69A-4F50-9DE0-BF1CAF43200D}" type="slidenum">
              <a:rPr lang="en-US" smtClean="0"/>
              <a:t>‹#›</a:t>
            </a:fld>
            <a:endParaRPr lang="en-US"/>
          </a:p>
        </p:txBody>
      </p:sp>
    </p:spTree>
    <p:extLst>
      <p:ext uri="{BB962C8B-B14F-4D97-AF65-F5344CB8AC3E}">
        <p14:creationId xmlns:p14="http://schemas.microsoft.com/office/powerpoint/2010/main" val="1362226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
              <a:schemeClr val="accent5">
                <a:lumMod val="31000"/>
                <a:lumOff val="69000"/>
              </a:schemeClr>
            </a:gs>
            <a:gs pos="100000">
              <a:srgbClr val="FF0000">
                <a:lumMod val="17000"/>
                <a:lumOff val="83000"/>
              </a:srgb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006B7-FAC4-4B6D-84B6-B94B46E0CBA8}" type="datetimeFigureOut">
              <a:rPr lang="en-US" smtClean="0"/>
              <a:t>2/27/2014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BC876B-F69A-4F50-9DE0-BF1CAF43200D}" type="slidenum">
              <a:rPr lang="en-US" smtClean="0"/>
              <a:t>‹#›</a:t>
            </a:fld>
            <a:endParaRPr lang="en-US"/>
          </a:p>
        </p:txBody>
      </p:sp>
    </p:spTree>
    <p:extLst>
      <p:ext uri="{BB962C8B-B14F-4D97-AF65-F5344CB8AC3E}">
        <p14:creationId xmlns:p14="http://schemas.microsoft.com/office/powerpoint/2010/main" val="617804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nut 1"/>
          <p:cNvSpPr/>
          <p:nvPr/>
        </p:nvSpPr>
        <p:spPr>
          <a:xfrm>
            <a:off x="1600200" y="609600"/>
            <a:ext cx="5791200" cy="5791200"/>
          </a:xfrm>
          <a:prstGeom prst="donut">
            <a:avLst>
              <a:gd name="adj" fmla="val 21491"/>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prstTxWarp prst="textCircle">
              <a:avLst/>
            </a:prstTxWarp>
          </a:bodyPr>
          <a:lstStyle/>
          <a:p>
            <a:pPr algn="ctr"/>
            <a:r>
              <a:rPr lang="en-US" sz="7200" b="1" dirty="0" smtClean="0">
                <a:latin typeface="Book Antiqua" pitchFamily="18" charset="0"/>
              </a:rPr>
              <a:t>Good morning my dear students.</a:t>
            </a:r>
            <a:endParaRPr lang="en-US" sz="7200" b="1" dirty="0">
              <a:latin typeface="Book Antiqua" pitchFamily="18" charset="0"/>
            </a:endParaRPr>
          </a:p>
        </p:txBody>
      </p:sp>
      <p:sp>
        <p:nvSpPr>
          <p:cNvPr id="3" name="Sun 2"/>
          <p:cNvSpPr/>
          <p:nvPr/>
        </p:nvSpPr>
        <p:spPr>
          <a:xfrm>
            <a:off x="3352800" y="2362200"/>
            <a:ext cx="2286000" cy="2286000"/>
          </a:xfrm>
          <a:prstGeom prst="sun">
            <a:avLst/>
          </a:prstGeom>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605138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par>
                                <p:cTn id="8" presetID="26" presetClass="emph" presetSubtype="0" repeatCount="indefinite" fill="hold" grpId="1" nodeType="withEffect">
                                  <p:stCondLst>
                                    <p:cond delay="0"/>
                                  </p:stCondLst>
                                  <p:childTnLst>
                                    <p:animEffect transition="out" filter="fade">
                                      <p:cBhvr>
                                        <p:cTn id="9" dur="500" tmFilter="0, 0; .2, .5; .8, .5; 1, 0"/>
                                        <p:tgtEl>
                                          <p:spTgt spid="3"/>
                                        </p:tgtEl>
                                      </p:cBhvr>
                                    </p:animEffect>
                                    <p:animScale>
                                      <p:cBhvr>
                                        <p:cTn id="10" dur="250" autoRev="1" fill="hold"/>
                                        <p:tgtEl>
                                          <p:spTgt spid="3"/>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4800" y="4876800"/>
            <a:ext cx="8534400" cy="1524000"/>
          </a:xfrm>
          <a:prstGeom prst="round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atin typeface="Andalus" pitchFamily="18" charset="-78"/>
                <a:cs typeface="Andalus" pitchFamily="18" charset="-78"/>
              </a:rPr>
              <a:t>He went home and showed it to his wife. She also became surprised. But she felt happy</a:t>
            </a:r>
            <a:endParaRPr lang="en-US" sz="3200" dirty="0">
              <a:latin typeface="Andalus" pitchFamily="18" charset="-78"/>
              <a:cs typeface="Andalus" pitchFamily="18" charset="-78"/>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699" r="15132" b="5512"/>
          <a:stretch/>
        </p:blipFill>
        <p:spPr>
          <a:xfrm>
            <a:off x="469900" y="457200"/>
            <a:ext cx="8216900" cy="4151087"/>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473297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0404" r="22371" b="4391"/>
          <a:stretch/>
        </p:blipFill>
        <p:spPr>
          <a:xfrm>
            <a:off x="430539" y="304800"/>
            <a:ext cx="8201832" cy="4484916"/>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430539" y="4876800"/>
            <a:ext cx="8190947" cy="1532334"/>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smtClean="0">
                <a:latin typeface="Andalus" pitchFamily="18" charset="-78"/>
                <a:cs typeface="Andalus" pitchFamily="18" charset="-78"/>
              </a:rPr>
              <a:t>The next day the farmer went into his farm again. He was very curious. He started to look for a golden egg and really he got another one.</a:t>
            </a:r>
            <a:endParaRPr lang="en-US" sz="2800" dirty="0">
              <a:latin typeface="Andalus" pitchFamily="18" charset="-78"/>
              <a:cs typeface="Andalus" pitchFamily="18" charset="-78"/>
            </a:endParaRPr>
          </a:p>
        </p:txBody>
      </p:sp>
    </p:spTree>
    <p:extLst>
      <p:ext uri="{BB962C8B-B14F-4D97-AF65-F5344CB8AC3E}">
        <p14:creationId xmlns:p14="http://schemas.microsoft.com/office/powerpoint/2010/main" val="6589245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4372" t="9196" r="14632" b="3206"/>
          <a:stretch/>
        </p:blipFill>
        <p:spPr>
          <a:xfrm>
            <a:off x="533400" y="609600"/>
            <a:ext cx="8077200" cy="4592087"/>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504372" y="5486400"/>
            <a:ext cx="8229600" cy="715089"/>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smtClean="0">
                <a:latin typeface="Andalus" pitchFamily="18" charset="-78"/>
                <a:cs typeface="Andalus" pitchFamily="18" charset="-78"/>
              </a:rPr>
              <a:t>“How happy I am.” He cried excitedly.</a:t>
            </a:r>
            <a:endParaRPr lang="en-US" sz="3600" b="1" dirty="0">
              <a:latin typeface="Andalus" pitchFamily="18" charset="-78"/>
              <a:cs typeface="Andalus" pitchFamily="18" charset="-78"/>
            </a:endParaRPr>
          </a:p>
        </p:txBody>
      </p:sp>
    </p:spTree>
    <p:extLst>
      <p:ext uri="{BB962C8B-B14F-4D97-AF65-F5344CB8AC3E}">
        <p14:creationId xmlns:p14="http://schemas.microsoft.com/office/powerpoint/2010/main" val="6375609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9259" r="13809" b="6209"/>
          <a:stretch/>
        </p:blipFill>
        <p:spPr>
          <a:xfrm>
            <a:off x="484570" y="381000"/>
            <a:ext cx="8202230" cy="434340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ounded Rectangle 3"/>
          <p:cNvSpPr/>
          <p:nvPr/>
        </p:nvSpPr>
        <p:spPr>
          <a:xfrm>
            <a:off x="484570" y="4876800"/>
            <a:ext cx="8202230" cy="1752600"/>
          </a:xfrm>
          <a:prstGeom prst="round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3200" b="1" dirty="0" smtClean="0">
                <a:latin typeface="Andalus" pitchFamily="18" charset="-78"/>
                <a:cs typeface="Andalus" pitchFamily="18" charset="-78"/>
              </a:rPr>
              <a:t>He showed it to his wife again. His wife was somewhat greedy than the farmer. She thought that they were going to be rich soon.</a:t>
            </a:r>
            <a:endParaRPr lang="en-US" sz="3200" b="1" dirty="0">
              <a:latin typeface="Andalus" pitchFamily="18" charset="-78"/>
              <a:cs typeface="Andalus" pitchFamily="18" charset="-78"/>
            </a:endParaRPr>
          </a:p>
        </p:txBody>
      </p:sp>
    </p:spTree>
    <p:extLst>
      <p:ext uri="{BB962C8B-B14F-4D97-AF65-F5344CB8AC3E}">
        <p14:creationId xmlns:p14="http://schemas.microsoft.com/office/powerpoint/2010/main" val="14196440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3333" t="7567" r="47595" b="39665"/>
          <a:stretch/>
        </p:blipFill>
        <p:spPr>
          <a:xfrm>
            <a:off x="1981200" y="457201"/>
            <a:ext cx="5105400" cy="3124199"/>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ounded Rectangle 2"/>
          <p:cNvSpPr/>
          <p:nvPr/>
        </p:nvSpPr>
        <p:spPr>
          <a:xfrm>
            <a:off x="381000" y="3810001"/>
            <a:ext cx="8458200" cy="2590800"/>
          </a:xfrm>
          <a:prstGeom prst="round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200" dirty="0" smtClean="0">
                <a:latin typeface="Andalus" pitchFamily="18" charset="-78"/>
                <a:cs typeface="Andalus" pitchFamily="18" charset="-78"/>
              </a:rPr>
              <a:t>From her greed she thought that there were kilos of gold in its belly. But it was giving only one egg per day. If they killed the goose, they would have got more gold.  </a:t>
            </a:r>
            <a:endParaRPr lang="en-US" sz="3200" dirty="0">
              <a:latin typeface="Andalus" pitchFamily="18" charset="-78"/>
              <a:cs typeface="Andalus" pitchFamily="18" charset="-78"/>
            </a:endParaRPr>
          </a:p>
        </p:txBody>
      </p:sp>
    </p:spTree>
    <p:extLst>
      <p:ext uri="{BB962C8B-B14F-4D97-AF65-F5344CB8AC3E}">
        <p14:creationId xmlns:p14="http://schemas.microsoft.com/office/powerpoint/2010/main" val="11773893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8835" b="5238"/>
          <a:stretch/>
        </p:blipFill>
        <p:spPr>
          <a:xfrm>
            <a:off x="457200" y="762000"/>
            <a:ext cx="4038600" cy="3770086"/>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457200" y="4953000"/>
            <a:ext cx="8276772" cy="1055608"/>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smtClean="0">
                <a:latin typeface="Andalus" pitchFamily="18" charset="-78"/>
                <a:cs typeface="Andalus" pitchFamily="18" charset="-78"/>
              </a:rPr>
              <a:t>The wife told it to the farmer and  they decided to kill  the goose. They bought a knife and killed the goose.</a:t>
            </a:r>
            <a:endParaRPr lang="en-US" sz="2800" dirty="0">
              <a:latin typeface="Andalus" pitchFamily="18" charset="-78"/>
              <a:cs typeface="Andalus" pitchFamily="18" charset="-78"/>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9630" r="16389" b="5926"/>
          <a:stretch/>
        </p:blipFill>
        <p:spPr>
          <a:xfrm>
            <a:off x="4911272" y="754743"/>
            <a:ext cx="3822700" cy="377008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38789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5703" r="11558" b="5556"/>
          <a:stretch/>
        </p:blipFill>
        <p:spPr>
          <a:xfrm>
            <a:off x="457200" y="533400"/>
            <a:ext cx="8305800" cy="4067629"/>
          </a:xfrm>
          <a:prstGeom prst="rect">
            <a:avLst/>
          </a:prstGeom>
          <a:ln w="88900" cap="sq" cmpd="thickThin">
            <a:solidFill>
              <a:srgbClr val="000000"/>
            </a:solidFill>
            <a:prstDash val="solid"/>
            <a:miter lim="800000"/>
          </a:ln>
          <a:effectLst>
            <a:innerShdw blurRad="76200">
              <a:srgbClr val="000000"/>
            </a:innerShdw>
          </a:effectLst>
        </p:spPr>
      </p:pic>
      <p:sp>
        <p:nvSpPr>
          <p:cNvPr id="4" name="Rounded Rectangle 3"/>
          <p:cNvSpPr/>
          <p:nvPr/>
        </p:nvSpPr>
        <p:spPr>
          <a:xfrm>
            <a:off x="381000" y="4931230"/>
            <a:ext cx="8382000" cy="1219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3600" b="1" dirty="0" smtClean="0">
                <a:latin typeface="Andalus" pitchFamily="18" charset="-78"/>
                <a:cs typeface="Andalus" pitchFamily="18" charset="-78"/>
              </a:rPr>
              <a:t>But alas! They found no golden egg or gold. Whereas they lost the golden goose.</a:t>
            </a:r>
            <a:endParaRPr lang="en-US" sz="3600" b="1" dirty="0">
              <a:latin typeface="Andalus" pitchFamily="18" charset="-78"/>
              <a:cs typeface="Andalus" pitchFamily="18" charset="-78"/>
            </a:endParaRPr>
          </a:p>
        </p:txBody>
      </p:sp>
    </p:spTree>
    <p:extLst>
      <p:ext uri="{BB962C8B-B14F-4D97-AF65-F5344CB8AC3E}">
        <p14:creationId xmlns:p14="http://schemas.microsoft.com/office/powerpoint/2010/main" val="5296123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9198" r="10803" b="5984"/>
          <a:stretch/>
        </p:blipFill>
        <p:spPr>
          <a:xfrm>
            <a:off x="482600" y="638629"/>
            <a:ext cx="8229600" cy="3780971"/>
          </a:xfrm>
          <a:prstGeom prst="rect">
            <a:avLst/>
          </a:prstGeom>
          <a:ln w="88900" cap="sq" cmpd="thickThin">
            <a:solidFill>
              <a:srgbClr val="000000"/>
            </a:solidFill>
            <a:prstDash val="solid"/>
            <a:miter lim="800000"/>
          </a:ln>
          <a:effectLst>
            <a:innerShdw blurRad="76200">
              <a:srgbClr val="000000"/>
            </a:innerShdw>
          </a:effectLst>
        </p:spPr>
      </p:pic>
      <p:sp>
        <p:nvSpPr>
          <p:cNvPr id="3" name="Rounded Rectangle 2"/>
          <p:cNvSpPr/>
          <p:nvPr/>
        </p:nvSpPr>
        <p:spPr>
          <a:xfrm>
            <a:off x="504372" y="4724400"/>
            <a:ext cx="8229600" cy="1752600"/>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3600" dirty="0" smtClean="0">
                <a:latin typeface="Andalus" pitchFamily="18" charset="-78"/>
                <a:cs typeface="Andalus" pitchFamily="18" charset="-78"/>
              </a:rPr>
              <a:t>Then they began to mourn as they lost the golden goose and their golden future.</a:t>
            </a:r>
            <a:endParaRPr lang="en-US" sz="3600" dirty="0">
              <a:latin typeface="Andalus" pitchFamily="18" charset="-78"/>
              <a:cs typeface="Andalus" pitchFamily="18" charset="-78"/>
            </a:endParaRPr>
          </a:p>
        </p:txBody>
      </p:sp>
    </p:spTree>
    <p:extLst>
      <p:ext uri="{BB962C8B-B14F-4D97-AF65-F5344CB8AC3E}">
        <p14:creationId xmlns:p14="http://schemas.microsoft.com/office/powerpoint/2010/main" val="42889524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438400" y="838200"/>
            <a:ext cx="4495800" cy="4495800"/>
          </a:xfrm>
          <a:prstGeom prst="ellipse">
            <a:avLst/>
          </a:prstGeom>
          <a:ln w="127000" cmpd="dbl">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8800" b="1" dirty="0" smtClean="0">
                <a:latin typeface="Andalus" pitchFamily="18" charset="-78"/>
                <a:cs typeface="Andalus" pitchFamily="18" charset="-78"/>
              </a:rPr>
              <a:t>Group Work</a:t>
            </a:r>
            <a:endParaRPr lang="en-US" sz="8800" b="1" dirty="0">
              <a:latin typeface="Andalus" pitchFamily="18" charset="-78"/>
              <a:cs typeface="Andalus" pitchFamily="18" charset="-78"/>
            </a:endParaRPr>
          </a:p>
        </p:txBody>
      </p:sp>
      <p:sp>
        <p:nvSpPr>
          <p:cNvPr id="3" name="Multiply 2"/>
          <p:cNvSpPr/>
          <p:nvPr/>
        </p:nvSpPr>
        <p:spPr>
          <a:xfrm>
            <a:off x="1714500" y="152400"/>
            <a:ext cx="5981700" cy="5791200"/>
          </a:xfrm>
          <a:prstGeom prst="mathMultiply">
            <a:avLst>
              <a:gd name="adj1" fmla="val 125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561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1"/>
          <p:cNvSpPr/>
          <p:nvPr/>
        </p:nvSpPr>
        <p:spPr>
          <a:xfrm>
            <a:off x="457200" y="304800"/>
            <a:ext cx="8140700" cy="6400800"/>
          </a:xfrm>
          <a:prstGeom prst="halfFrame">
            <a:avLst>
              <a:gd name="adj1" fmla="val 17382"/>
              <a:gd name="adj2" fmla="val 20214"/>
            </a:avLst>
          </a:prstGeom>
          <a:ln w="127000" cap="sq" cmpd="dbl">
            <a:solidFill>
              <a:schemeClr val="tx1"/>
            </a:solidFill>
            <a:miter lim="800000"/>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9600" b="1" dirty="0">
              <a:solidFill>
                <a:schemeClr val="tx1"/>
              </a:solidFill>
              <a:latin typeface="Andalus" pitchFamily="18" charset="-78"/>
              <a:cs typeface="Andalus" pitchFamily="18" charset="-78"/>
            </a:endParaRPr>
          </a:p>
        </p:txBody>
      </p:sp>
      <p:sp>
        <p:nvSpPr>
          <p:cNvPr id="4" name="TextBox 3"/>
          <p:cNvSpPr txBox="1"/>
          <p:nvPr/>
        </p:nvSpPr>
        <p:spPr>
          <a:xfrm>
            <a:off x="1892300" y="2590800"/>
            <a:ext cx="7175500" cy="3046988"/>
          </a:xfrm>
          <a:prstGeom prst="rect">
            <a:avLst/>
          </a:prstGeom>
          <a:noFill/>
        </p:spPr>
        <p:txBody>
          <a:bodyPr wrap="square" rtlCol="0">
            <a:spAutoFit/>
          </a:bodyPr>
          <a:lstStyle/>
          <a:p>
            <a:r>
              <a:rPr lang="en-US" sz="2400" b="1" dirty="0" smtClean="0">
                <a:latin typeface="Andalus" pitchFamily="18" charset="-78"/>
                <a:cs typeface="Andalus" pitchFamily="18" charset="-78"/>
              </a:rPr>
              <a:t>Answer the following questions:</a:t>
            </a:r>
          </a:p>
          <a:p>
            <a:pPr marL="342900" indent="-342900">
              <a:buAutoNum type="arabicPeriod"/>
            </a:pPr>
            <a:r>
              <a:rPr lang="en-US" sz="2400" b="1" dirty="0" smtClean="0">
                <a:latin typeface="Andalus" pitchFamily="18" charset="-78"/>
                <a:cs typeface="Andalus" pitchFamily="18" charset="-78"/>
              </a:rPr>
              <a:t>What was the story about?</a:t>
            </a:r>
          </a:p>
          <a:p>
            <a:pPr marL="342900" indent="-342900">
              <a:buAutoNum type="arabicPeriod"/>
            </a:pPr>
            <a:r>
              <a:rPr lang="en-US" sz="2400" b="1" dirty="0" smtClean="0">
                <a:latin typeface="Andalus" pitchFamily="18" charset="-78"/>
                <a:cs typeface="Andalus" pitchFamily="18" charset="-78"/>
              </a:rPr>
              <a:t>Where did the farmer get the golden egg?</a:t>
            </a:r>
          </a:p>
          <a:p>
            <a:pPr marL="342900" indent="-342900">
              <a:buAutoNum type="arabicPeriod"/>
            </a:pPr>
            <a:r>
              <a:rPr lang="en-US" sz="2400" b="1" dirty="0" smtClean="0">
                <a:latin typeface="Andalus" pitchFamily="18" charset="-78"/>
                <a:cs typeface="Andalus" pitchFamily="18" charset="-78"/>
              </a:rPr>
              <a:t>What did the farmer do with the golden egg?</a:t>
            </a:r>
          </a:p>
          <a:p>
            <a:pPr marL="342900" indent="-342900">
              <a:buAutoNum type="arabicPeriod"/>
            </a:pPr>
            <a:r>
              <a:rPr lang="en-US" sz="2400" b="1" dirty="0" smtClean="0">
                <a:latin typeface="Andalus" pitchFamily="18" charset="-78"/>
                <a:cs typeface="Andalus" pitchFamily="18" charset="-78"/>
              </a:rPr>
              <a:t>What did they want after having the golden egg?</a:t>
            </a:r>
          </a:p>
          <a:p>
            <a:pPr marL="342900" indent="-342900">
              <a:buAutoNum type="arabicPeriod"/>
            </a:pPr>
            <a:r>
              <a:rPr lang="en-US" sz="2400" b="1" dirty="0" smtClean="0">
                <a:latin typeface="Andalus" pitchFamily="18" charset="-78"/>
                <a:cs typeface="Andalus" pitchFamily="18" charset="-78"/>
              </a:rPr>
              <a:t>Why did they kill the goose?</a:t>
            </a:r>
          </a:p>
          <a:p>
            <a:pPr marL="342900" indent="-342900">
              <a:buAutoNum type="arabicPeriod"/>
            </a:pPr>
            <a:r>
              <a:rPr lang="en-US" sz="2400" b="1" dirty="0" smtClean="0">
                <a:latin typeface="Andalus" pitchFamily="18" charset="-78"/>
                <a:cs typeface="Andalus" pitchFamily="18" charset="-78"/>
              </a:rPr>
              <a:t>What happened at last?</a:t>
            </a:r>
          </a:p>
          <a:p>
            <a:pPr marL="342900" indent="-342900">
              <a:buAutoNum type="arabicPeriod"/>
            </a:pPr>
            <a:endParaRPr lang="en-US" sz="2400" b="1" dirty="0">
              <a:latin typeface="Andalus" pitchFamily="18" charset="-78"/>
              <a:cs typeface="Andalus" pitchFamily="18" charset="-78"/>
            </a:endParaRPr>
          </a:p>
        </p:txBody>
      </p:sp>
      <p:sp>
        <p:nvSpPr>
          <p:cNvPr id="5" name="TextBox 4"/>
          <p:cNvSpPr txBox="1"/>
          <p:nvPr/>
        </p:nvSpPr>
        <p:spPr>
          <a:xfrm>
            <a:off x="2209800" y="1745158"/>
            <a:ext cx="4191000" cy="769441"/>
          </a:xfrm>
          <a:prstGeom prst="rect">
            <a:avLst/>
          </a:prstGeom>
          <a:noFill/>
        </p:spPr>
        <p:txBody>
          <a:bodyPr wrap="square" rtlCol="0">
            <a:spAutoFit/>
          </a:bodyPr>
          <a:lstStyle/>
          <a:p>
            <a:pPr algn="ctr"/>
            <a:r>
              <a:rPr lang="en-US" sz="4400" b="1" dirty="0" smtClean="0">
                <a:latin typeface="Andalus" pitchFamily="18" charset="-78"/>
                <a:cs typeface="Andalus" pitchFamily="18" charset="-78"/>
              </a:rPr>
              <a:t>Evaluation</a:t>
            </a:r>
            <a:endParaRPr lang="en-US" sz="4400" b="1" dirty="0">
              <a:latin typeface="Andalus" pitchFamily="18" charset="-78"/>
              <a:cs typeface="Andalus" pitchFamily="18" charset="-78"/>
            </a:endParaRPr>
          </a:p>
        </p:txBody>
      </p:sp>
    </p:spTree>
    <p:extLst>
      <p:ext uri="{BB962C8B-B14F-4D97-AF65-F5344CB8AC3E}">
        <p14:creationId xmlns:p14="http://schemas.microsoft.com/office/powerpoint/2010/main" val="21008570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06156" y="1886858"/>
            <a:ext cx="4953000" cy="2246769"/>
          </a:xfrm>
          <a:prstGeom prst="rect">
            <a:avLst/>
          </a:prstGeom>
          <a:ln w="127000" cmpd="dbl">
            <a:noFill/>
          </a:ln>
        </p:spPr>
        <p:style>
          <a:lnRef idx="3">
            <a:schemeClr val="lt1"/>
          </a:lnRef>
          <a:fillRef idx="1">
            <a:schemeClr val="dk1"/>
          </a:fillRef>
          <a:effectRef idx="1">
            <a:schemeClr val="dk1"/>
          </a:effectRef>
          <a:fontRef idx="minor">
            <a:schemeClr val="lt1"/>
          </a:fontRef>
        </p:style>
        <p:txBody>
          <a:bodyPr wrap="square" rtlCol="0">
            <a:spAutoFit/>
          </a:bodyPr>
          <a:lstStyle/>
          <a:p>
            <a:r>
              <a:rPr lang="en-US" sz="2800" b="1" dirty="0" err="1" smtClean="0">
                <a:latin typeface="Book Antiqua" pitchFamily="18" charset="0"/>
              </a:rPr>
              <a:t>Md</a:t>
            </a:r>
            <a:r>
              <a:rPr lang="en-US" sz="2800" b="1" dirty="0" smtClean="0">
                <a:latin typeface="Book Antiqua" pitchFamily="18" charset="0"/>
              </a:rPr>
              <a:t> </a:t>
            </a:r>
            <a:r>
              <a:rPr lang="en-US" sz="2800" b="1" dirty="0" err="1" smtClean="0">
                <a:latin typeface="Book Antiqua" pitchFamily="18" charset="0"/>
              </a:rPr>
              <a:t>Hasan</a:t>
            </a:r>
            <a:r>
              <a:rPr lang="en-US" sz="2800" b="1" dirty="0" smtClean="0">
                <a:latin typeface="Book Antiqua" pitchFamily="18" charset="0"/>
              </a:rPr>
              <a:t> </a:t>
            </a:r>
            <a:r>
              <a:rPr lang="en-US" sz="2800" b="1" dirty="0" err="1" smtClean="0">
                <a:latin typeface="Book Antiqua" pitchFamily="18" charset="0"/>
              </a:rPr>
              <a:t>Hafizur</a:t>
            </a:r>
            <a:r>
              <a:rPr lang="en-US" sz="2800" b="1" dirty="0" smtClean="0">
                <a:latin typeface="Book Antiqua" pitchFamily="18" charset="0"/>
              </a:rPr>
              <a:t> </a:t>
            </a:r>
            <a:r>
              <a:rPr lang="en-US" sz="2800" b="1" dirty="0" err="1" smtClean="0">
                <a:latin typeface="Book Antiqua" pitchFamily="18" charset="0"/>
              </a:rPr>
              <a:t>Rahman</a:t>
            </a:r>
            <a:endParaRPr lang="en-US" sz="2800" b="1" dirty="0" smtClean="0">
              <a:latin typeface="Book Antiqua" pitchFamily="18" charset="0"/>
            </a:endParaRPr>
          </a:p>
          <a:p>
            <a:r>
              <a:rPr lang="en-US" sz="2800" b="1" dirty="0" smtClean="0">
                <a:latin typeface="Book Antiqua" pitchFamily="18" charset="0"/>
              </a:rPr>
              <a:t>Senior Lecturer</a:t>
            </a:r>
          </a:p>
          <a:p>
            <a:r>
              <a:rPr lang="en-US" sz="2800" b="1" dirty="0" smtClean="0">
                <a:latin typeface="Book Antiqua" pitchFamily="18" charset="0"/>
              </a:rPr>
              <a:t>Department of English</a:t>
            </a:r>
          </a:p>
          <a:p>
            <a:r>
              <a:rPr lang="en-US" sz="2800" b="1" dirty="0" smtClean="0">
                <a:latin typeface="Book Antiqua" pitchFamily="18" charset="0"/>
              </a:rPr>
              <a:t>Cambrian School &amp; College</a:t>
            </a:r>
            <a:r>
              <a:rPr lang="bn-BD" sz="2800" b="1" dirty="0" smtClean="0">
                <a:latin typeface="Book Antiqua" pitchFamily="18" charset="0"/>
              </a:rPr>
              <a:t>,</a:t>
            </a:r>
            <a:r>
              <a:rPr lang="en-US" sz="2800" b="1" dirty="0" smtClean="0">
                <a:latin typeface="Book Antiqua" pitchFamily="18" charset="0"/>
              </a:rPr>
              <a:t>Dhaka.</a:t>
            </a:r>
            <a:endParaRPr lang="en-US" sz="2800" b="1" dirty="0">
              <a:latin typeface="Book Antiqua" pitchFamily="18" charset="0"/>
            </a:endParaRPr>
          </a:p>
        </p:txBody>
      </p:sp>
      <p:sp>
        <p:nvSpPr>
          <p:cNvPr id="3" name="Rectangle 2"/>
          <p:cNvSpPr/>
          <p:nvPr/>
        </p:nvSpPr>
        <p:spPr>
          <a:xfrm>
            <a:off x="3906156" y="4162654"/>
            <a:ext cx="4953000" cy="2009545"/>
          </a:xfrm>
          <a:prstGeom prst="rect">
            <a:avLst/>
          </a:prstGeom>
          <a:ln w="127000" cmpd="dbl">
            <a:noFill/>
          </a:ln>
        </p:spPr>
        <p:style>
          <a:lnRef idx="3">
            <a:schemeClr val="lt1"/>
          </a:lnRef>
          <a:fillRef idx="1">
            <a:schemeClr val="dk1"/>
          </a:fillRef>
          <a:effectRef idx="1">
            <a:schemeClr val="dk1"/>
          </a:effectRef>
          <a:fontRef idx="minor">
            <a:schemeClr val="lt1"/>
          </a:fontRef>
        </p:style>
        <p:txBody>
          <a:bodyPr rtlCol="0" anchor="ctr"/>
          <a:lstStyle/>
          <a:p>
            <a:r>
              <a:rPr lang="en-US" sz="3600" b="1" dirty="0" smtClean="0">
                <a:solidFill>
                  <a:schemeClr val="bg1"/>
                </a:solidFill>
                <a:latin typeface="Book Antiqua" pitchFamily="18" charset="0"/>
              </a:rPr>
              <a:t>Class 8 English 1</a:t>
            </a:r>
            <a:r>
              <a:rPr lang="en-US" sz="3600" b="1" baseline="30000" dirty="0" smtClean="0">
                <a:solidFill>
                  <a:schemeClr val="bg1"/>
                </a:solidFill>
                <a:latin typeface="Book Antiqua" pitchFamily="18" charset="0"/>
              </a:rPr>
              <a:t>st</a:t>
            </a:r>
            <a:r>
              <a:rPr lang="en-US" sz="3600" b="1" dirty="0" smtClean="0">
                <a:solidFill>
                  <a:schemeClr val="bg1"/>
                </a:solidFill>
                <a:latin typeface="Book Antiqua" pitchFamily="18" charset="0"/>
              </a:rPr>
              <a:t> </a:t>
            </a:r>
            <a:r>
              <a:rPr lang="en-US" sz="3600" b="1" dirty="0" smtClean="0">
                <a:solidFill>
                  <a:schemeClr val="bg1"/>
                </a:solidFill>
                <a:latin typeface="Book Antiqua" pitchFamily="18" charset="0"/>
              </a:rPr>
              <a:t>Paper (Writing part)</a:t>
            </a:r>
            <a:endParaRPr lang="en-US" sz="3600" b="1" dirty="0">
              <a:solidFill>
                <a:schemeClr val="bg1"/>
              </a:solidFill>
              <a:latin typeface="Book Antiqua"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914" y="1901372"/>
            <a:ext cx="3733799" cy="4256314"/>
          </a:xfrm>
          <a:prstGeom prst="rect">
            <a:avLst/>
          </a:prstGeom>
          <a:ln>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609600" y="518220"/>
            <a:ext cx="8249556" cy="1081980"/>
          </a:xfrm>
          <a:prstGeom prst="ellipse">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400" b="1" dirty="0" smtClean="0">
                <a:latin typeface="Andalus" pitchFamily="18" charset="-78"/>
                <a:cs typeface="Andalus" pitchFamily="18" charset="-78"/>
              </a:rPr>
              <a:t>Introduction</a:t>
            </a:r>
            <a:endParaRPr lang="en-US" sz="4400" b="1" dirty="0">
              <a:latin typeface="Andalus" pitchFamily="18" charset="-78"/>
              <a:cs typeface="Andalus" pitchFamily="18" charset="-78"/>
            </a:endParaRPr>
          </a:p>
        </p:txBody>
      </p:sp>
    </p:spTree>
    <p:extLst>
      <p:ext uri="{BB962C8B-B14F-4D97-AF65-F5344CB8AC3E}">
        <p14:creationId xmlns:p14="http://schemas.microsoft.com/office/powerpoint/2010/main" val="36891135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zoid 1"/>
          <p:cNvSpPr/>
          <p:nvPr/>
        </p:nvSpPr>
        <p:spPr>
          <a:xfrm>
            <a:off x="609600" y="838200"/>
            <a:ext cx="8305800" cy="2590800"/>
          </a:xfrm>
          <a:prstGeom prst="trapezoid">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800" b="1" dirty="0" smtClean="0">
                <a:latin typeface="Andalus" pitchFamily="18" charset="-78"/>
                <a:cs typeface="Andalus" pitchFamily="18" charset="-78"/>
              </a:rPr>
              <a:t>Home Work</a:t>
            </a:r>
            <a:endParaRPr lang="en-US" sz="4800" b="1" dirty="0">
              <a:latin typeface="Andalus" pitchFamily="18" charset="-78"/>
              <a:cs typeface="Andalus" pitchFamily="18" charset="-78"/>
            </a:endParaRPr>
          </a:p>
        </p:txBody>
      </p:sp>
      <p:sp>
        <p:nvSpPr>
          <p:cNvPr id="3" name="Rectangle 2"/>
          <p:cNvSpPr/>
          <p:nvPr/>
        </p:nvSpPr>
        <p:spPr>
          <a:xfrm>
            <a:off x="1219200" y="3429000"/>
            <a:ext cx="7239000" cy="2743200"/>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5400" b="1" dirty="0">
                <a:latin typeface="Andalus" pitchFamily="18" charset="-78"/>
                <a:cs typeface="Andalus" pitchFamily="18" charset="-78"/>
              </a:rPr>
              <a:t>Write a story on </a:t>
            </a:r>
          </a:p>
          <a:p>
            <a:pPr algn="ctr"/>
            <a:r>
              <a:rPr lang="en-US" sz="5400" b="1" dirty="0">
                <a:latin typeface="Andalus" pitchFamily="18" charset="-78"/>
                <a:cs typeface="Andalus" pitchFamily="18" charset="-78"/>
              </a:rPr>
              <a:t>‘The result of greed.”</a:t>
            </a:r>
          </a:p>
        </p:txBody>
      </p:sp>
    </p:spTree>
    <p:extLst>
      <p:ext uri="{BB962C8B-B14F-4D97-AF65-F5344CB8AC3E}">
        <p14:creationId xmlns:p14="http://schemas.microsoft.com/office/powerpoint/2010/main" val="38852411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anual Operation 1"/>
          <p:cNvSpPr/>
          <p:nvPr/>
        </p:nvSpPr>
        <p:spPr>
          <a:xfrm>
            <a:off x="990600" y="1981200"/>
            <a:ext cx="6858000" cy="1295400"/>
          </a:xfrm>
          <a:prstGeom prst="flowChartManualOperation">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800" b="1" dirty="0" smtClean="0">
                <a:latin typeface="Andalus" pitchFamily="18" charset="-78"/>
                <a:cs typeface="Andalus" pitchFamily="18" charset="-78"/>
              </a:rPr>
              <a:t>Verse Universal</a:t>
            </a:r>
            <a:endParaRPr lang="en-US" sz="4800" b="1" dirty="0">
              <a:latin typeface="Andalus" pitchFamily="18" charset="-78"/>
              <a:cs typeface="Andalus" pitchFamily="18" charset="-78"/>
            </a:endParaRPr>
          </a:p>
        </p:txBody>
      </p:sp>
      <p:sp>
        <p:nvSpPr>
          <p:cNvPr id="3" name="Trapezoid 2"/>
          <p:cNvSpPr/>
          <p:nvPr/>
        </p:nvSpPr>
        <p:spPr>
          <a:xfrm>
            <a:off x="1333500" y="3280229"/>
            <a:ext cx="6172200" cy="1520371"/>
          </a:xfrm>
          <a:prstGeom prst="trapezoid">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5400" b="1" dirty="0" smtClean="0">
                <a:latin typeface="Andalus" pitchFamily="18" charset="-78"/>
                <a:cs typeface="Andalus" pitchFamily="18" charset="-78"/>
              </a:rPr>
              <a:t>All covet, all lost</a:t>
            </a:r>
            <a:endParaRPr lang="en-US" sz="5400" b="1" dirty="0">
              <a:latin typeface="Andalus" pitchFamily="18" charset="-78"/>
              <a:cs typeface="Andalus" pitchFamily="18" charset="-78"/>
            </a:endParaRPr>
          </a:p>
        </p:txBody>
      </p:sp>
    </p:spTree>
    <p:extLst>
      <p:ext uri="{BB962C8B-B14F-4D97-AF65-F5344CB8AC3E}">
        <p14:creationId xmlns:p14="http://schemas.microsoft.com/office/powerpoint/2010/main" val="12108811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990600" y="1066800"/>
            <a:ext cx="7467600" cy="4953000"/>
          </a:xfrm>
          <a:prstGeom prst="bevel">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1500" dirty="0" smtClean="0">
                <a:latin typeface="Andalus" pitchFamily="18" charset="-78"/>
                <a:cs typeface="Andalus" pitchFamily="18" charset="-78"/>
              </a:rPr>
              <a:t>Thank U</a:t>
            </a:r>
            <a:endParaRPr lang="en-US" sz="11500" dirty="0">
              <a:latin typeface="Andalus" pitchFamily="18" charset="-78"/>
              <a:cs typeface="Andalus" pitchFamily="18" charset="-78"/>
            </a:endParaRPr>
          </a:p>
        </p:txBody>
      </p:sp>
    </p:spTree>
    <p:extLst>
      <p:ext uri="{BB962C8B-B14F-4D97-AF65-F5344CB8AC3E}">
        <p14:creationId xmlns:p14="http://schemas.microsoft.com/office/powerpoint/2010/main" val="19703959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3527"/>
          <a:stretch/>
        </p:blipFill>
        <p:spPr>
          <a:xfrm>
            <a:off x="377370" y="2986315"/>
            <a:ext cx="8382000" cy="3428999"/>
          </a:xfrm>
          <a:prstGeom prst="rect">
            <a:avLst/>
          </a:prstGeom>
          <a:ln>
            <a:solidFill>
              <a:schemeClr val="tx1"/>
            </a:solidFill>
          </a:ln>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8184"/>
          <a:stretch/>
        </p:blipFill>
        <p:spPr>
          <a:xfrm>
            <a:off x="377370" y="395514"/>
            <a:ext cx="8382000" cy="2590799"/>
          </a:xfrm>
          <a:prstGeom prst="rect">
            <a:avLst/>
          </a:prstGeom>
          <a:ln>
            <a:solidFill>
              <a:schemeClr val="tx1"/>
            </a:solidFill>
          </a:ln>
        </p:spPr>
      </p:pic>
    </p:spTree>
    <p:extLst>
      <p:ext uri="{BB962C8B-B14F-4D97-AF65-F5344CB8AC3E}">
        <p14:creationId xmlns:p14="http://schemas.microsoft.com/office/powerpoint/2010/main" val="35975012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81001"/>
            <a:ext cx="6781800" cy="2466915"/>
          </a:xfrm>
          <a:prstGeom prst="wedgeEllipseCallout">
            <a:avLst>
              <a:gd name="adj1" fmla="val -1352"/>
              <a:gd name="adj2" fmla="val 75071"/>
            </a:avLst>
          </a:prstGeom>
          <a:ln w="101600" cap="sq" cmpd="dbl">
            <a:solidFill>
              <a:schemeClr val="tx1"/>
            </a:solid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smtClean="0">
                <a:latin typeface="Andalus" pitchFamily="18" charset="-78"/>
                <a:cs typeface="Andalus" pitchFamily="18" charset="-78"/>
              </a:rPr>
              <a:t>Let us see what our today’s lesson is. It is a story on-</a:t>
            </a:r>
            <a:endParaRPr lang="en-US" sz="3600" b="1" dirty="0">
              <a:latin typeface="Andalus" pitchFamily="18" charset="-78"/>
              <a:cs typeface="Andalus" pitchFamily="18" charset="-78"/>
            </a:endParaRPr>
          </a:p>
        </p:txBody>
      </p:sp>
      <p:sp>
        <p:nvSpPr>
          <p:cNvPr id="3" name="TextBox 2"/>
          <p:cNvSpPr txBox="1"/>
          <p:nvPr/>
        </p:nvSpPr>
        <p:spPr>
          <a:xfrm>
            <a:off x="1447800" y="3586877"/>
            <a:ext cx="6391729" cy="2860358"/>
          </a:xfrm>
          <a:prstGeom prst="round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5400" b="1" dirty="0">
                <a:solidFill>
                  <a:schemeClr val="accent6">
                    <a:lumMod val="40000"/>
                    <a:lumOff val="60000"/>
                  </a:schemeClr>
                </a:solidFill>
                <a:latin typeface="Andalus" pitchFamily="18" charset="-78"/>
                <a:cs typeface="Andalus" pitchFamily="18" charset="-78"/>
              </a:rPr>
              <a:t>The golden goose/</a:t>
            </a:r>
          </a:p>
          <a:p>
            <a:pPr algn="ctr"/>
            <a:r>
              <a:rPr lang="en-US" sz="5400" b="1" dirty="0" smtClean="0">
                <a:solidFill>
                  <a:schemeClr val="accent6">
                    <a:lumMod val="40000"/>
                    <a:lumOff val="60000"/>
                  </a:schemeClr>
                </a:solidFill>
                <a:latin typeface="Andalus" pitchFamily="18" charset="-78"/>
                <a:cs typeface="Andalus" pitchFamily="18" charset="-78"/>
              </a:rPr>
              <a:t>The result of greed/</a:t>
            </a:r>
          </a:p>
          <a:p>
            <a:pPr algn="ctr"/>
            <a:r>
              <a:rPr lang="en-US" sz="5400" b="1" dirty="0" smtClean="0">
                <a:solidFill>
                  <a:schemeClr val="accent6">
                    <a:lumMod val="40000"/>
                    <a:lumOff val="60000"/>
                  </a:schemeClr>
                </a:solidFill>
                <a:latin typeface="Andalus" pitchFamily="18" charset="-78"/>
                <a:cs typeface="Andalus" pitchFamily="18" charset="-78"/>
              </a:rPr>
              <a:t>Grasp all, loss all</a:t>
            </a:r>
            <a:endParaRPr lang="en-US" sz="5400" b="1" dirty="0">
              <a:solidFill>
                <a:schemeClr val="accent6">
                  <a:lumMod val="40000"/>
                  <a:lumOff val="60000"/>
                </a:schemeClr>
              </a:solidFill>
              <a:latin typeface="Andalus" pitchFamily="18" charset="-78"/>
              <a:cs typeface="Andalus" pitchFamily="18" charset="-78"/>
            </a:endParaRPr>
          </a:p>
        </p:txBody>
      </p:sp>
    </p:spTree>
    <p:extLst>
      <p:ext uri="{BB962C8B-B14F-4D97-AF65-F5344CB8AC3E}">
        <p14:creationId xmlns:p14="http://schemas.microsoft.com/office/powerpoint/2010/main" val="4297608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457200" y="533400"/>
            <a:ext cx="8458200" cy="1828800"/>
          </a:xfrm>
          <a:prstGeom prst="ribbon">
            <a:avLst>
              <a:gd name="adj1" fmla="val 16749"/>
              <a:gd name="adj2" fmla="val 68433"/>
            </a:avLst>
          </a:prstGeom>
          <a:ln w="127000" cap="sq" cmpd="dbl">
            <a:solidFill>
              <a:srgbClr val="002060"/>
            </a:solidFill>
            <a:miter lim="800000"/>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smtClean="0">
                <a:latin typeface="Book Antiqua" pitchFamily="18" charset="0"/>
              </a:rPr>
              <a:t>Learning outcomes</a:t>
            </a:r>
            <a:endParaRPr lang="en-US" sz="4000" b="1" dirty="0">
              <a:latin typeface="Book Antiqua" pitchFamily="18" charset="0"/>
            </a:endParaRPr>
          </a:p>
        </p:txBody>
      </p:sp>
      <p:sp>
        <p:nvSpPr>
          <p:cNvPr id="3" name="Oval 2"/>
          <p:cNvSpPr/>
          <p:nvPr/>
        </p:nvSpPr>
        <p:spPr>
          <a:xfrm>
            <a:off x="1981200" y="1066800"/>
            <a:ext cx="5334000" cy="990600"/>
          </a:xfrm>
          <a:prstGeom prst="ellipse">
            <a:avLst/>
          </a:prstGeom>
          <a:noFill/>
          <a:ln w="127000" cap="sq" cmpd="dbl">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TextBox 3"/>
          <p:cNvSpPr txBox="1"/>
          <p:nvPr/>
        </p:nvSpPr>
        <p:spPr>
          <a:xfrm>
            <a:off x="457200" y="2590800"/>
            <a:ext cx="8458200" cy="3803511"/>
          </a:xfrm>
          <a:prstGeom prst="frame">
            <a:avLst/>
          </a:prstGeom>
          <a:solidFill>
            <a:schemeClr val="tx1"/>
          </a:solidFill>
          <a:ln w="127000" cmpd="dbl">
            <a:solidFill>
              <a:schemeClr val="bg1"/>
            </a:solidFill>
          </a:ln>
        </p:spPr>
        <p:txBody>
          <a:bodyPr wrap="square" rtlCol="0">
            <a:spAutoFit/>
          </a:bodyPr>
          <a:lstStyle/>
          <a:p>
            <a:r>
              <a:rPr lang="en-US" sz="3600" b="1" dirty="0" smtClean="0">
                <a:latin typeface="Andalus" pitchFamily="18" charset="-78"/>
                <a:cs typeface="Andalus" pitchFamily="18" charset="-78"/>
              </a:rPr>
              <a:t>After we have studied this lesson we will be  able to-</a:t>
            </a:r>
          </a:p>
          <a:p>
            <a:r>
              <a:rPr lang="en-US" sz="3600" b="1" dirty="0" smtClean="0">
                <a:latin typeface="Andalus" pitchFamily="18" charset="-78"/>
                <a:cs typeface="Andalus" pitchFamily="18" charset="-78"/>
              </a:rPr>
              <a:t>Listen information</a:t>
            </a:r>
          </a:p>
          <a:p>
            <a:r>
              <a:rPr lang="en-US" sz="3600" b="1" dirty="0" smtClean="0">
                <a:latin typeface="Andalus" pitchFamily="18" charset="-78"/>
                <a:cs typeface="Andalus" pitchFamily="18" charset="-78"/>
              </a:rPr>
              <a:t>Ask and answer questions</a:t>
            </a:r>
          </a:p>
          <a:p>
            <a:r>
              <a:rPr lang="en-US" sz="3600" b="1" dirty="0" smtClean="0">
                <a:latin typeface="Andalus" pitchFamily="18" charset="-78"/>
                <a:cs typeface="Andalus" pitchFamily="18" charset="-78"/>
              </a:rPr>
              <a:t>Write a story.</a:t>
            </a:r>
            <a:endParaRPr lang="en-US" sz="3600" b="1" dirty="0">
              <a:latin typeface="Andalus" pitchFamily="18" charset="-78"/>
              <a:cs typeface="Andalus" pitchFamily="18" charset="-78"/>
            </a:endParaRPr>
          </a:p>
        </p:txBody>
      </p:sp>
    </p:spTree>
    <p:extLst>
      <p:ext uri="{BB962C8B-B14F-4D97-AF65-F5344CB8AC3E}">
        <p14:creationId xmlns:p14="http://schemas.microsoft.com/office/powerpoint/2010/main" val="16486684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1307219160"/>
              </p:ext>
            </p:extLst>
          </p:nvPr>
        </p:nvGraphicFramePr>
        <p:xfrm>
          <a:off x="4191000" y="3048000"/>
          <a:ext cx="914400" cy="771525"/>
        </p:xfrm>
        <a:graphic>
          <a:graphicData uri="http://schemas.openxmlformats.org/presentationml/2006/ole">
            <mc:AlternateContent xmlns:mc="http://schemas.openxmlformats.org/markup-compatibility/2006">
              <mc:Choice xmlns:v="urn:schemas-microsoft-com:vml" Requires="v">
                <p:oleObj spid="_x0000_s1052"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4191000" y="3048000"/>
                        <a:ext cx="914400" cy="771525"/>
                      </a:xfrm>
                      <a:prstGeom prst="rect">
                        <a:avLst/>
                      </a:prstGeom>
                    </p:spPr>
                  </p:pic>
                </p:oleObj>
              </mc:Fallback>
            </mc:AlternateContent>
          </a:graphicData>
        </a:graphic>
      </p:graphicFrame>
      <p:sp>
        <p:nvSpPr>
          <p:cNvPr id="2" name="TextBox 1"/>
          <p:cNvSpPr txBox="1"/>
          <p:nvPr/>
        </p:nvSpPr>
        <p:spPr>
          <a:xfrm>
            <a:off x="2438400" y="2286000"/>
            <a:ext cx="4572000" cy="2034123"/>
          </a:xfrm>
          <a:prstGeom prst="ellipse">
            <a:avLst/>
          </a:prstGeom>
          <a:ln w="127000" cmpd="dbl">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400" b="1" dirty="0" smtClean="0">
                <a:latin typeface="Andalus" pitchFamily="18" charset="-78"/>
                <a:cs typeface="Andalus" pitchFamily="18" charset="-78"/>
              </a:rPr>
              <a:t>Let us watch a video,</a:t>
            </a:r>
            <a:endParaRPr lang="en-US" sz="4400" b="1" dirty="0">
              <a:latin typeface="Andalus" pitchFamily="18" charset="-78"/>
              <a:cs typeface="Andalus" pitchFamily="18" charset="-78"/>
            </a:endParaRPr>
          </a:p>
        </p:txBody>
      </p:sp>
    </p:spTree>
    <p:extLst>
      <p:ext uri="{BB962C8B-B14F-4D97-AF65-F5344CB8AC3E}">
        <p14:creationId xmlns:p14="http://schemas.microsoft.com/office/powerpoint/2010/main" val="25376908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9736" r="17560" b="4338"/>
          <a:stretch/>
        </p:blipFill>
        <p:spPr>
          <a:xfrm>
            <a:off x="381000" y="381001"/>
            <a:ext cx="8382000" cy="4571999"/>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381000" y="5153561"/>
            <a:ext cx="8534400" cy="1323439"/>
          </a:xfrm>
          <a:prstGeom prst="rect">
            <a:avLst/>
          </a:prstGeom>
          <a:noFill/>
        </p:spPr>
        <p:txBody>
          <a:bodyPr wrap="square" rtlCol="0">
            <a:spAutoFit/>
          </a:bodyPr>
          <a:lstStyle/>
          <a:p>
            <a:pPr algn="ctr"/>
            <a:r>
              <a:rPr lang="en-US" sz="4000" dirty="0" smtClean="0">
                <a:latin typeface="Andalus" pitchFamily="18" charset="-78"/>
                <a:cs typeface="Andalus" pitchFamily="18" charset="-78"/>
              </a:rPr>
              <a:t>Once there lived a farmer in a village. He had a poultry farm.</a:t>
            </a:r>
            <a:endParaRPr lang="en-US" sz="4000" dirty="0">
              <a:latin typeface="Andalus" pitchFamily="18" charset="-78"/>
              <a:cs typeface="Andalus" pitchFamily="18" charset="-78"/>
            </a:endParaRPr>
          </a:p>
        </p:txBody>
      </p:sp>
    </p:spTree>
    <p:extLst>
      <p:ext uri="{BB962C8B-B14F-4D97-AF65-F5344CB8AC3E}">
        <p14:creationId xmlns:p14="http://schemas.microsoft.com/office/powerpoint/2010/main" val="29372072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8678" b="6243"/>
          <a:stretch/>
        </p:blipFill>
        <p:spPr>
          <a:xfrm>
            <a:off x="533400" y="609600"/>
            <a:ext cx="3810000" cy="4209871"/>
          </a:xfrm>
          <a:prstGeom prst="rect">
            <a:avLst/>
          </a:prstGeom>
          <a:ln w="228600" cap="sq" cmpd="thickThin">
            <a:solidFill>
              <a:srgbClr val="000000"/>
            </a:solidFill>
            <a:prstDash val="solid"/>
            <a:miter lim="800000"/>
          </a:ln>
          <a:effectLst>
            <a:innerShdw blurRad="76200">
              <a:srgbClr val="000000"/>
            </a:innerShdw>
          </a:effectLst>
        </p:spPr>
      </p:pic>
      <p:sp>
        <p:nvSpPr>
          <p:cNvPr id="4" name="TextBox 3"/>
          <p:cNvSpPr txBox="1"/>
          <p:nvPr/>
        </p:nvSpPr>
        <p:spPr>
          <a:xfrm>
            <a:off x="304800" y="5276671"/>
            <a:ext cx="8563429" cy="1200329"/>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3600" b="1" dirty="0" smtClean="0">
                <a:latin typeface="Andalus" pitchFamily="18" charset="-78"/>
                <a:cs typeface="Andalus" pitchFamily="18" charset="-78"/>
              </a:rPr>
              <a:t>One day while working in his farm, He saw something shining like  gold on the ground. </a:t>
            </a:r>
            <a:endParaRPr lang="en-US" sz="3600" b="1" dirty="0">
              <a:latin typeface="Andalus" pitchFamily="18" charset="-78"/>
              <a:cs typeface="Andalus" pitchFamily="18" charset="-78"/>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8043" b="5608"/>
          <a:stretch/>
        </p:blipFill>
        <p:spPr>
          <a:xfrm>
            <a:off x="4952999" y="609600"/>
            <a:ext cx="3657601" cy="420987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349677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8677" r="15349" b="6242"/>
          <a:stretch/>
        </p:blipFill>
        <p:spPr>
          <a:xfrm>
            <a:off x="613230" y="711199"/>
            <a:ext cx="7924800" cy="4318001"/>
          </a:xfrm>
          <a:prstGeom prst="rect">
            <a:avLst/>
          </a:prstGeom>
          <a:ln w="228600" cap="sq" cmpd="thickThin">
            <a:solidFill>
              <a:srgbClr val="000000"/>
            </a:solidFill>
            <a:prstDash val="solid"/>
            <a:miter lim="800000"/>
          </a:ln>
          <a:effectLst>
            <a:innerShdw blurRad="76200">
              <a:srgbClr val="000000"/>
            </a:innerShdw>
          </a:effectLst>
        </p:spPr>
      </p:pic>
      <p:sp>
        <p:nvSpPr>
          <p:cNvPr id="7" name="Rounded Rectangle 6"/>
          <p:cNvSpPr/>
          <p:nvPr/>
        </p:nvSpPr>
        <p:spPr>
          <a:xfrm>
            <a:off x="381000" y="5334000"/>
            <a:ext cx="8305800"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3200" b="1" dirty="0">
                <a:solidFill>
                  <a:schemeClr val="tx1"/>
                </a:solidFill>
                <a:latin typeface="Andalus" pitchFamily="18" charset="-78"/>
                <a:cs typeface="Andalus" pitchFamily="18" charset="-78"/>
              </a:rPr>
              <a:t>He took it and saw that it was a golden </a:t>
            </a:r>
            <a:r>
              <a:rPr lang="en-US" sz="3200" b="1" dirty="0" smtClean="0">
                <a:solidFill>
                  <a:schemeClr val="tx1"/>
                </a:solidFill>
                <a:latin typeface="Andalus" pitchFamily="18" charset="-78"/>
                <a:cs typeface="Andalus" pitchFamily="18" charset="-78"/>
              </a:rPr>
              <a:t>egg. He became surprised to see the golden egg. </a:t>
            </a:r>
            <a:endParaRPr lang="en-US" sz="3200" b="1" dirty="0">
              <a:solidFill>
                <a:schemeClr val="tx1"/>
              </a:solidFill>
              <a:latin typeface="Andalus" pitchFamily="18" charset="-78"/>
              <a:cs typeface="Andalus" pitchFamily="18" charset="-78"/>
            </a:endParaRPr>
          </a:p>
        </p:txBody>
      </p:sp>
    </p:spTree>
    <p:extLst>
      <p:ext uri="{BB962C8B-B14F-4D97-AF65-F5344CB8AC3E}">
        <p14:creationId xmlns:p14="http://schemas.microsoft.com/office/powerpoint/2010/main" val="35816586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403</Words>
  <Application>Microsoft Office PowerPoint</Application>
  <PresentationFormat>On-screen Show (4:3)</PresentationFormat>
  <Paragraphs>43</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ismail - [2010]</cp:lastModifiedBy>
  <cp:revision>33</cp:revision>
  <dcterms:created xsi:type="dcterms:W3CDTF">2014-02-26T03:02:20Z</dcterms:created>
  <dcterms:modified xsi:type="dcterms:W3CDTF">2014-02-27T13:21:31Z</dcterms:modified>
</cp:coreProperties>
</file>